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412" r:id="rId2"/>
    <p:sldId id="419" r:id="rId3"/>
    <p:sldId id="375" r:id="rId4"/>
    <p:sldId id="420" r:id="rId5"/>
    <p:sldId id="421" r:id="rId6"/>
    <p:sldId id="417" r:id="rId7"/>
    <p:sldId id="422" r:id="rId8"/>
    <p:sldId id="424" r:id="rId9"/>
    <p:sldId id="425" r:id="rId10"/>
    <p:sldId id="427" r:id="rId11"/>
    <p:sldId id="435" r:id="rId12"/>
    <p:sldId id="438" r:id="rId13"/>
    <p:sldId id="436" r:id="rId14"/>
    <p:sldId id="440" r:id="rId15"/>
    <p:sldId id="441" r:id="rId16"/>
    <p:sldId id="414" r:id="rId17"/>
  </p:sldIdLst>
  <p:sldSz cx="9144000" cy="6858000" type="screen4x3"/>
  <p:notesSz cx="6769100" cy="9906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600"/>
    <a:srgbClr val="007FDE"/>
    <a:srgbClr val="009AD0"/>
    <a:srgbClr val="008DF6"/>
    <a:srgbClr val="006600"/>
    <a:srgbClr val="003300"/>
    <a:srgbClr val="124212"/>
    <a:srgbClr val="FFFFFF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5341" autoAdjust="0"/>
  </p:normalViewPr>
  <p:slideViewPr>
    <p:cSldViewPr snapToGrid="0">
      <p:cViewPr varScale="1">
        <p:scale>
          <a:sx n="92" d="100"/>
          <a:sy n="92" d="100"/>
        </p:scale>
        <p:origin x="-1956" y="-10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710" y="-96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Planilha_do_Microsoft_Excel6.xlsx"/><Relationship Id="rId1" Type="http://schemas.openxmlformats.org/officeDocument/2006/relationships/themeOverride" Target="../theme/themeOverride4.xml"/><Relationship Id="rId5" Type="http://schemas.microsoft.com/office/2011/relationships/chartStyle" Target="style4.xml"/><Relationship Id="rId4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\Desktop\Optantes%20Simples%20Meses%20de%20Janeiro%202011-2015%20-%20ultima%20posi&#231;&#227;o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Planilha_do_Microsoft_Excel9.xlsx"/><Relationship Id="rId1" Type="http://schemas.openxmlformats.org/officeDocument/2006/relationships/themeOverride" Target="../theme/themeOverride5.xml"/><Relationship Id="rId4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Planilha_do_Microsoft_Excel11.xlsx"/><Relationship Id="rId1" Type="http://schemas.openxmlformats.org/officeDocument/2006/relationships/themeOverride" Target="../theme/themeOverride6.xml"/><Relationship Id="rId4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Planilha_do_Microsoft_Excel12.xlsx"/><Relationship Id="rId1" Type="http://schemas.openxmlformats.org/officeDocument/2006/relationships/themeOverride" Target="../theme/themeOverride7.xml"/><Relationship Id="rId4" Type="http://schemas.microsoft.com/office/2011/relationships/chartStyle" Target="styl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090835326639194E-2"/>
          <c:y val="4.4444444444444474E-2"/>
          <c:w val="0.90778574366538101"/>
          <c:h val="0.90500481189851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Contexto!$B$1</c:f>
              <c:strCache>
                <c:ptCount val="1"/>
                <c:pt idx="0">
                  <c:v>ME+ EPP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Contexto!$A$2:$A$9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Contexto!$B$2:$B$9</c:f>
              <c:numCache>
                <c:formatCode>_(* #,##0_);_(* \(#,##0\);_(* "-"??_);_(@_)</c:formatCode>
                <c:ptCount val="8"/>
                <c:pt idx="0">
                  <c:v>2831</c:v>
                </c:pt>
                <c:pt idx="1">
                  <c:v>3119</c:v>
                </c:pt>
                <c:pt idx="2">
                  <c:v>3309</c:v>
                </c:pt>
                <c:pt idx="3">
                  <c:v>3650</c:v>
                </c:pt>
                <c:pt idx="4">
                  <c:v>4050</c:v>
                </c:pt>
                <c:pt idx="5">
                  <c:v>4409</c:v>
                </c:pt>
                <c:pt idx="6">
                  <c:v>4577</c:v>
                </c:pt>
                <c:pt idx="7">
                  <c:v>4860</c:v>
                </c:pt>
              </c:numCache>
            </c:numRef>
          </c:val>
        </c:ser>
        <c:ser>
          <c:idx val="1"/>
          <c:order val="1"/>
          <c:tx>
            <c:strRef>
              <c:f>Contexto!$C$1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Contexto!$C$2:$C$9</c:f>
              <c:numCache>
                <c:formatCode>_-* #,##0_-;\-* #,##0_-;_-* "-"??_-;_-@_-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77</c:v>
                </c:pt>
                <c:pt idx="3">
                  <c:v>789</c:v>
                </c:pt>
                <c:pt idx="4">
                  <c:v>1660</c:v>
                </c:pt>
                <c:pt idx="5">
                  <c:v>2666</c:v>
                </c:pt>
                <c:pt idx="6">
                  <c:v>3660</c:v>
                </c:pt>
                <c:pt idx="7">
                  <c:v>4653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953024"/>
        <c:axId val="5954560"/>
      </c:barChart>
      <c:catAx>
        <c:axId val="595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54560"/>
        <c:crosses val="autoZero"/>
        <c:auto val="1"/>
        <c:lblAlgn val="ctr"/>
        <c:lblOffset val="100"/>
        <c:noMultiLvlLbl val="0"/>
      </c:catAx>
      <c:valAx>
        <c:axId val="595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5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Plan2!$C$1</c:f>
              <c:strCache>
                <c:ptCount val="1"/>
                <c:pt idx="0">
                  <c:v>Empresas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Plan2!$A$2:$A$21</c:f>
              <c:strCache>
                <c:ptCount val="20"/>
                <c:pt idx="0">
                  <c:v>0 - 180</c:v>
                </c:pt>
                <c:pt idx="1">
                  <c:v>180 - 360</c:v>
                </c:pt>
                <c:pt idx="2">
                  <c:v>360 - 540</c:v>
                </c:pt>
                <c:pt idx="3">
                  <c:v>540 - 720</c:v>
                </c:pt>
                <c:pt idx="4">
                  <c:v>720 - 900</c:v>
                </c:pt>
                <c:pt idx="5">
                  <c:v>900 - 1.080</c:v>
                </c:pt>
                <c:pt idx="6">
                  <c:v>1.080 - 1.260</c:v>
                </c:pt>
                <c:pt idx="7">
                  <c:v>1.260 - 1.440</c:v>
                </c:pt>
                <c:pt idx="8">
                  <c:v>1.440 - 1.620</c:v>
                </c:pt>
                <c:pt idx="9">
                  <c:v>1.620 - 1.800</c:v>
                </c:pt>
                <c:pt idx="10">
                  <c:v>1.800 - 1.980</c:v>
                </c:pt>
                <c:pt idx="11">
                  <c:v>1.980 - 2.160</c:v>
                </c:pt>
                <c:pt idx="12">
                  <c:v>2.160 - 2.340</c:v>
                </c:pt>
                <c:pt idx="13">
                  <c:v>2.340 - 2.520</c:v>
                </c:pt>
                <c:pt idx="14">
                  <c:v>2.520 - 2.700</c:v>
                </c:pt>
                <c:pt idx="15">
                  <c:v>2.700 - 2.880</c:v>
                </c:pt>
                <c:pt idx="16">
                  <c:v>2.880 - 3.060</c:v>
                </c:pt>
                <c:pt idx="17">
                  <c:v>3.060 - 3.240</c:v>
                </c:pt>
                <c:pt idx="18">
                  <c:v>3.240 - 3.420</c:v>
                </c:pt>
                <c:pt idx="19">
                  <c:v>3.420 - 3.600</c:v>
                </c:pt>
              </c:strCache>
            </c:strRef>
          </c:cat>
          <c:val>
            <c:numRef>
              <c:f>Plan2!$C$2:$C$21</c:f>
              <c:numCache>
                <c:formatCode>0.0%</c:formatCode>
                <c:ptCount val="20"/>
                <c:pt idx="0">
                  <c:v>0.62000000000000022</c:v>
                </c:pt>
                <c:pt idx="1">
                  <c:v>0.15600000000000006</c:v>
                </c:pt>
                <c:pt idx="2">
                  <c:v>7.0999999999999994E-2</c:v>
                </c:pt>
                <c:pt idx="3">
                  <c:v>4.0000000000000015E-2</c:v>
                </c:pt>
                <c:pt idx="4">
                  <c:v>2.5999999999999999E-2</c:v>
                </c:pt>
                <c:pt idx="5">
                  <c:v>1.7999999999999999E-2</c:v>
                </c:pt>
                <c:pt idx="6">
                  <c:v>1.4E-2</c:v>
                </c:pt>
                <c:pt idx="7">
                  <c:v>1.0000000000000004E-2</c:v>
                </c:pt>
                <c:pt idx="8">
                  <c:v>8.0000000000000054E-3</c:v>
                </c:pt>
                <c:pt idx="9">
                  <c:v>7.0000000000000019E-3</c:v>
                </c:pt>
                <c:pt idx="10">
                  <c:v>5.0000000000000018E-3</c:v>
                </c:pt>
                <c:pt idx="11">
                  <c:v>4.0000000000000018E-3</c:v>
                </c:pt>
                <c:pt idx="12">
                  <c:v>4.0000000000000018E-3</c:v>
                </c:pt>
                <c:pt idx="13">
                  <c:v>3.0000000000000009E-3</c:v>
                </c:pt>
                <c:pt idx="14">
                  <c:v>3.0000000000000009E-3</c:v>
                </c:pt>
                <c:pt idx="15">
                  <c:v>2.0000000000000009E-3</c:v>
                </c:pt>
                <c:pt idx="16">
                  <c:v>2.0000000000000009E-3</c:v>
                </c:pt>
                <c:pt idx="17">
                  <c:v>2.0000000000000009E-3</c:v>
                </c:pt>
                <c:pt idx="18">
                  <c:v>1.0000000000000005E-3</c:v>
                </c:pt>
                <c:pt idx="19">
                  <c:v>3.0000000000000009E-3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77952"/>
        <c:axId val="32479488"/>
      </c:barChart>
      <c:catAx>
        <c:axId val="3247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08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479488"/>
        <c:crosses val="autoZero"/>
        <c:auto val="1"/>
        <c:lblAlgn val="ctr"/>
        <c:lblOffset val="100"/>
        <c:noMultiLvlLbl val="0"/>
      </c:catAx>
      <c:valAx>
        <c:axId val="3247948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32477952"/>
        <c:crosses val="autoZero"/>
        <c:crossBetween val="between"/>
        <c:majorUnit val="1.0000000000000005E-2"/>
        <c:minorUnit val="2.0000000000000013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Plan2!$A$2:$A$21</c:f>
              <c:strCache>
                <c:ptCount val="20"/>
                <c:pt idx="0">
                  <c:v>0 - 180</c:v>
                </c:pt>
                <c:pt idx="1">
                  <c:v>180 - 360</c:v>
                </c:pt>
                <c:pt idx="2">
                  <c:v>360 - 540</c:v>
                </c:pt>
                <c:pt idx="3">
                  <c:v>540 - 720</c:v>
                </c:pt>
                <c:pt idx="4">
                  <c:v>720 - 900</c:v>
                </c:pt>
                <c:pt idx="5">
                  <c:v>900 - 1.080</c:v>
                </c:pt>
                <c:pt idx="6">
                  <c:v>1.080 - 1.260</c:v>
                </c:pt>
                <c:pt idx="7">
                  <c:v>1.260 - 1.440</c:v>
                </c:pt>
                <c:pt idx="8">
                  <c:v>1.440 - 1.620</c:v>
                </c:pt>
                <c:pt idx="9">
                  <c:v>1.620 - 1.800</c:v>
                </c:pt>
                <c:pt idx="10">
                  <c:v>1.800 - 1.980</c:v>
                </c:pt>
                <c:pt idx="11">
                  <c:v>1.980 - 2.160</c:v>
                </c:pt>
                <c:pt idx="12">
                  <c:v>2.160 - 2.340</c:v>
                </c:pt>
                <c:pt idx="13">
                  <c:v>2.340 - 2.520</c:v>
                </c:pt>
                <c:pt idx="14">
                  <c:v>2.520 - 2.700</c:v>
                </c:pt>
                <c:pt idx="15">
                  <c:v>2.700 - 2.880</c:v>
                </c:pt>
                <c:pt idx="16">
                  <c:v>2.880 - 3.060</c:v>
                </c:pt>
                <c:pt idx="17">
                  <c:v>3.060 - 3.240</c:v>
                </c:pt>
                <c:pt idx="18">
                  <c:v>3.240 - 3.420</c:v>
                </c:pt>
                <c:pt idx="19">
                  <c:v>3.420 - 3.600</c:v>
                </c:pt>
              </c:strCache>
            </c:strRef>
          </c:cat>
          <c:val>
            <c:numRef>
              <c:f>Plan2!$B$2:$B$21</c:f>
              <c:numCache>
                <c:formatCode>0.0%</c:formatCode>
                <c:ptCount val="20"/>
                <c:pt idx="0">
                  <c:v>0.13100000000000001</c:v>
                </c:pt>
                <c:pt idx="1">
                  <c:v>0.13100000000000001</c:v>
                </c:pt>
                <c:pt idx="2">
                  <c:v>0.10199999999999998</c:v>
                </c:pt>
                <c:pt idx="3">
                  <c:v>8.2000000000000003E-2</c:v>
                </c:pt>
                <c:pt idx="4">
                  <c:v>6.9000000000000034E-2</c:v>
                </c:pt>
                <c:pt idx="5">
                  <c:v>5.9000000000000011E-2</c:v>
                </c:pt>
                <c:pt idx="6">
                  <c:v>5.1999999999999998E-2</c:v>
                </c:pt>
                <c:pt idx="7">
                  <c:v>4.5000000000000012E-2</c:v>
                </c:pt>
                <c:pt idx="8">
                  <c:v>4.1000000000000002E-2</c:v>
                </c:pt>
                <c:pt idx="9">
                  <c:v>3.6999999999999998E-2</c:v>
                </c:pt>
                <c:pt idx="10">
                  <c:v>3.2000000000000015E-2</c:v>
                </c:pt>
                <c:pt idx="11">
                  <c:v>2.9000000000000001E-2</c:v>
                </c:pt>
                <c:pt idx="12">
                  <c:v>2.5999999999999999E-2</c:v>
                </c:pt>
                <c:pt idx="13">
                  <c:v>2.5000000000000001E-2</c:v>
                </c:pt>
                <c:pt idx="14">
                  <c:v>2.1999999999999999E-2</c:v>
                </c:pt>
                <c:pt idx="15">
                  <c:v>1.9000000000000006E-2</c:v>
                </c:pt>
                <c:pt idx="16">
                  <c:v>1.7999999999999999E-2</c:v>
                </c:pt>
                <c:pt idx="17">
                  <c:v>1.7000000000000001E-2</c:v>
                </c:pt>
                <c:pt idx="18">
                  <c:v>1.6000000000000007E-2</c:v>
                </c:pt>
                <c:pt idx="19">
                  <c:v>4.3000000000000003E-2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32674176"/>
        <c:axId val="32675712"/>
      </c:barChart>
      <c:catAx>
        <c:axId val="3267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6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675712"/>
        <c:crosses val="autoZero"/>
        <c:auto val="1"/>
        <c:lblAlgn val="ctr"/>
        <c:lblOffset val="100"/>
        <c:noMultiLvlLbl val="0"/>
      </c:catAx>
      <c:valAx>
        <c:axId val="32675712"/>
        <c:scaling>
          <c:orientation val="minMax"/>
          <c:max val="0.16000000000000003"/>
        </c:scaling>
        <c:delete val="1"/>
        <c:axPos val="l"/>
        <c:numFmt formatCode="0.0%" sourceLinked="1"/>
        <c:majorTickMark val="none"/>
        <c:minorTickMark val="none"/>
        <c:tickLblPos val="none"/>
        <c:crossAx val="3267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127523268160936E-2"/>
          <c:y val="3.1824496562367043E-2"/>
          <c:w val="0.95767643315035056"/>
          <c:h val="0.7928845632398442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Plan2!$A$24:$A$26</c:f>
              <c:strCache>
                <c:ptCount val="3"/>
                <c:pt idx="0">
                  <c:v>0 - 3,6</c:v>
                </c:pt>
                <c:pt idx="1">
                  <c:v>3,6 - 78</c:v>
                </c:pt>
                <c:pt idx="2">
                  <c:v>78 - 4.000</c:v>
                </c:pt>
              </c:strCache>
            </c:strRef>
          </c:cat>
          <c:val>
            <c:numRef>
              <c:f>Plan2!$B$24:$B$26</c:f>
              <c:numCache>
                <c:formatCode>0.0%</c:formatCode>
                <c:ptCount val="3"/>
                <c:pt idx="0">
                  <c:v>0.95300000000000018</c:v>
                </c:pt>
                <c:pt idx="1">
                  <c:v>4.3999999999999997E-2</c:v>
                </c:pt>
                <c:pt idx="2">
                  <c:v>3.0000000000000009E-3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Plan2!$A$24:$A$26</c:f>
              <c:strCache>
                <c:ptCount val="3"/>
                <c:pt idx="0">
                  <c:v>0 - 3,6</c:v>
                </c:pt>
                <c:pt idx="1">
                  <c:v>3,6 - 78</c:v>
                </c:pt>
                <c:pt idx="2">
                  <c:v>78 - 4.000</c:v>
                </c:pt>
              </c:strCache>
            </c:strRef>
          </c:cat>
          <c:val>
            <c:numRef>
              <c:f>Plan2!$C$24:$C$26</c:f>
              <c:numCache>
                <c:formatCode>0.0%</c:formatCode>
                <c:ptCount val="3"/>
                <c:pt idx="0">
                  <c:v>0.14500000000000005</c:v>
                </c:pt>
                <c:pt idx="1">
                  <c:v>0.30900000000000011</c:v>
                </c:pt>
                <c:pt idx="2">
                  <c:v>0.54500000000000004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623232"/>
        <c:axId val="6625152"/>
      </c:barChart>
      <c:catAx>
        <c:axId val="662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58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25152"/>
        <c:crosses val="autoZero"/>
        <c:auto val="1"/>
        <c:lblAlgn val="ctr"/>
        <c:lblOffset val="100"/>
        <c:noMultiLvlLbl val="0"/>
      </c:catAx>
      <c:valAx>
        <c:axId val="662515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6623232"/>
        <c:crosses val="autoZero"/>
        <c:crossBetween val="between"/>
        <c:majorUnit val="2.0000000000000015E-4"/>
        <c:minorUnit val="2.0000000000000015E-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'Optantes Simples Meses de Janei'!$A$33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'Optantes Simples Meses de Janei'!$B$1:$F$1</c:f>
              <c:numCache>
                <c:formatCode>mmm/yy</c:formatCode>
                <c:ptCount val="5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  <c:pt idx="3">
                  <c:v>41640</c:v>
                </c:pt>
                <c:pt idx="4">
                  <c:v>42005</c:v>
                </c:pt>
              </c:numCache>
            </c:numRef>
          </c:cat>
          <c:val>
            <c:numRef>
              <c:f>'Optantes Simples Meses de Janei'!$B$33:$F$33</c:f>
              <c:numCache>
                <c:formatCode>#,##0</c:formatCode>
                <c:ptCount val="5"/>
                <c:pt idx="0">
                  <c:v>234838</c:v>
                </c:pt>
                <c:pt idx="1">
                  <c:v>244500</c:v>
                </c:pt>
                <c:pt idx="2">
                  <c:v>242664</c:v>
                </c:pt>
                <c:pt idx="3">
                  <c:v>223076</c:v>
                </c:pt>
                <c:pt idx="4">
                  <c:v>502692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374208"/>
        <c:axId val="77375744"/>
      </c:barChart>
      <c:dateAx>
        <c:axId val="77374208"/>
        <c:scaling>
          <c:orientation val="minMax"/>
        </c:scaling>
        <c:delete val="0"/>
        <c:axPos val="b"/>
        <c:numFmt formatCode="mmm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375744"/>
        <c:crosses val="autoZero"/>
        <c:auto val="1"/>
        <c:lblOffset val="100"/>
        <c:baseTimeUnit val="years"/>
      </c:dateAx>
      <c:valAx>
        <c:axId val="7737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37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65833635996709"/>
          <c:y val="3.8663147980806618E-2"/>
          <c:w val="0.87117177601749674"/>
          <c:h val="0.933949835863471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'Geração de Emprego Anual'!$A$11:$A$14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'Geração de Emprego Anual'!$B$11:$B$14</c:f>
              <c:numCache>
                <c:formatCode>#,##0</c:formatCode>
                <c:ptCount val="4"/>
                <c:pt idx="0">
                  <c:v>1280356</c:v>
                </c:pt>
                <c:pt idx="1">
                  <c:v>900289</c:v>
                </c:pt>
                <c:pt idx="2">
                  <c:v>839855</c:v>
                </c:pt>
                <c:pt idx="3">
                  <c:v>526928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.19444444444444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26388888888888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337962962962963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'Geração de Emprego Anual'!$C$11:$C$14</c:f>
              <c:numCache>
                <c:formatCode>#,##0</c:formatCode>
                <c:ptCount val="4"/>
                <c:pt idx="0">
                  <c:v>274189</c:v>
                </c:pt>
                <c:pt idx="1">
                  <c:v>-30810</c:v>
                </c:pt>
                <c:pt idx="2">
                  <c:v>-126422</c:v>
                </c:pt>
                <c:pt idx="3">
                  <c:v>-380282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06304"/>
        <c:axId val="34324480"/>
      </c:barChart>
      <c:catAx>
        <c:axId val="3430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324480"/>
        <c:crosses val="autoZero"/>
        <c:auto val="1"/>
        <c:lblAlgn val="ctr"/>
        <c:lblOffset val="100"/>
        <c:noMultiLvlLbl val="0"/>
      </c:catAx>
      <c:valAx>
        <c:axId val="34324480"/>
        <c:scaling>
          <c:orientation val="minMax"/>
          <c:max val="1600000"/>
          <c:min val="-4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30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Plan2!$A$3:$A$21</c:f>
              <c:strCache>
                <c:ptCount val="19"/>
                <c:pt idx="0">
                  <c:v>180 - 360</c:v>
                </c:pt>
                <c:pt idx="1">
                  <c:v>360 - 540</c:v>
                </c:pt>
                <c:pt idx="2">
                  <c:v>540 - 720</c:v>
                </c:pt>
                <c:pt idx="3">
                  <c:v>720 - 900</c:v>
                </c:pt>
                <c:pt idx="4">
                  <c:v>900 - 1.080</c:v>
                </c:pt>
                <c:pt idx="5">
                  <c:v>1.080 - 1.260</c:v>
                </c:pt>
                <c:pt idx="6">
                  <c:v>1.260 - 1.440</c:v>
                </c:pt>
                <c:pt idx="7">
                  <c:v>1.440 - 1.620</c:v>
                </c:pt>
                <c:pt idx="8">
                  <c:v>1.620 - 1.800</c:v>
                </c:pt>
                <c:pt idx="9">
                  <c:v>1.800 - 1.980</c:v>
                </c:pt>
                <c:pt idx="10">
                  <c:v>1.980 - 2.160</c:v>
                </c:pt>
                <c:pt idx="11">
                  <c:v>2.160 - 2.340</c:v>
                </c:pt>
                <c:pt idx="12">
                  <c:v>2.340 - 2.520</c:v>
                </c:pt>
                <c:pt idx="13">
                  <c:v>2.520 - 2.700</c:v>
                </c:pt>
                <c:pt idx="14">
                  <c:v>2.700 - 2.880</c:v>
                </c:pt>
                <c:pt idx="15">
                  <c:v>2.880 - 3.060</c:v>
                </c:pt>
                <c:pt idx="16">
                  <c:v>3.060 - 3.240</c:v>
                </c:pt>
                <c:pt idx="17">
                  <c:v>3.240 - 3.420</c:v>
                </c:pt>
                <c:pt idx="18">
                  <c:v>3.420 - 3.600</c:v>
                </c:pt>
              </c:strCache>
            </c:strRef>
          </c:cat>
          <c:val>
            <c:numRef>
              <c:f>Plan2!$D$3:$D$21</c:f>
              <c:numCache>
                <c:formatCode>0%</c:formatCode>
                <c:ptCount val="19"/>
                <c:pt idx="0">
                  <c:v>1</c:v>
                </c:pt>
                <c:pt idx="1">
                  <c:v>0.5</c:v>
                </c:pt>
                <c:pt idx="2">
                  <c:v>0.33000000000000013</c:v>
                </c:pt>
                <c:pt idx="3">
                  <c:v>0.25</c:v>
                </c:pt>
                <c:pt idx="4">
                  <c:v>0.2</c:v>
                </c:pt>
                <c:pt idx="5">
                  <c:v>0.17</c:v>
                </c:pt>
                <c:pt idx="6">
                  <c:v>0.14000000000000001</c:v>
                </c:pt>
                <c:pt idx="7">
                  <c:v>0.13</c:v>
                </c:pt>
                <c:pt idx="8">
                  <c:v>0.11</c:v>
                </c:pt>
                <c:pt idx="9">
                  <c:v>0.1</c:v>
                </c:pt>
                <c:pt idx="10">
                  <c:v>9.0000000000000024E-2</c:v>
                </c:pt>
                <c:pt idx="11">
                  <c:v>8.0000000000000029E-2</c:v>
                </c:pt>
                <c:pt idx="12">
                  <c:v>8.0000000000000029E-2</c:v>
                </c:pt>
                <c:pt idx="13">
                  <c:v>7.0000000000000021E-2</c:v>
                </c:pt>
                <c:pt idx="14">
                  <c:v>7.0000000000000021E-2</c:v>
                </c:pt>
                <c:pt idx="15">
                  <c:v>6.0000000000000019E-2</c:v>
                </c:pt>
                <c:pt idx="16">
                  <c:v>6.0000000000000019E-2</c:v>
                </c:pt>
                <c:pt idx="17">
                  <c:v>6.0000000000000019E-2</c:v>
                </c:pt>
                <c:pt idx="18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209280"/>
        <c:axId val="64210816"/>
      </c:barChart>
      <c:catAx>
        <c:axId val="642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9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210816"/>
        <c:crosses val="autoZero"/>
        <c:auto val="1"/>
        <c:lblAlgn val="ctr"/>
        <c:lblOffset val="100"/>
        <c:noMultiLvlLbl val="0"/>
      </c:catAx>
      <c:valAx>
        <c:axId val="642108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6420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Plan2!$A$3:$A$21</c:f>
              <c:strCache>
                <c:ptCount val="19"/>
                <c:pt idx="0">
                  <c:v>180 - 360</c:v>
                </c:pt>
                <c:pt idx="1">
                  <c:v>360 - 540</c:v>
                </c:pt>
                <c:pt idx="2">
                  <c:v>540 - 720</c:v>
                </c:pt>
                <c:pt idx="3">
                  <c:v>720 - 900</c:v>
                </c:pt>
                <c:pt idx="4">
                  <c:v>900 - 1.080</c:v>
                </c:pt>
                <c:pt idx="5">
                  <c:v>1.080 - 1.260</c:v>
                </c:pt>
                <c:pt idx="6">
                  <c:v>1.260 - 1.440</c:v>
                </c:pt>
                <c:pt idx="7">
                  <c:v>1.440 - 1.620</c:v>
                </c:pt>
                <c:pt idx="8">
                  <c:v>1.620 - 1.800</c:v>
                </c:pt>
                <c:pt idx="9">
                  <c:v>1.800 - 1.980</c:v>
                </c:pt>
                <c:pt idx="10">
                  <c:v>1.980 - 2.160</c:v>
                </c:pt>
                <c:pt idx="11">
                  <c:v>2.160 - 2.340</c:v>
                </c:pt>
                <c:pt idx="12">
                  <c:v>2.340 - 2.520</c:v>
                </c:pt>
                <c:pt idx="13">
                  <c:v>2.520 - 2.700</c:v>
                </c:pt>
                <c:pt idx="14">
                  <c:v>2.700 - 2.880</c:v>
                </c:pt>
                <c:pt idx="15">
                  <c:v>2.880 - 3.060</c:v>
                </c:pt>
                <c:pt idx="16">
                  <c:v>3.060 - 3.240</c:v>
                </c:pt>
                <c:pt idx="17">
                  <c:v>3.240 - 3.420</c:v>
                </c:pt>
                <c:pt idx="18">
                  <c:v>3.420 - 3.600</c:v>
                </c:pt>
              </c:strCache>
            </c:strRef>
          </c:cat>
          <c:val>
            <c:numRef>
              <c:f>Plan2!$E$3:$E$21</c:f>
              <c:numCache>
                <c:formatCode>0.0%</c:formatCode>
                <c:ptCount val="19"/>
                <c:pt idx="0">
                  <c:v>0.36800000000000016</c:v>
                </c:pt>
                <c:pt idx="1">
                  <c:v>0.25</c:v>
                </c:pt>
                <c:pt idx="2">
                  <c:v>0.10199999999999998</c:v>
                </c:pt>
                <c:pt idx="3">
                  <c:v>8.0000000000000054E-3</c:v>
                </c:pt>
                <c:pt idx="4">
                  <c:v>8.9000000000000051E-2</c:v>
                </c:pt>
                <c:pt idx="5">
                  <c:v>1.0400000000000001E-2</c:v>
                </c:pt>
                <c:pt idx="6">
                  <c:v>1.0999999999999998E-2</c:v>
                </c:pt>
                <c:pt idx="7">
                  <c:v>6.9000000000000034E-2</c:v>
                </c:pt>
                <c:pt idx="8">
                  <c:v>1.0000000000000004E-2</c:v>
                </c:pt>
                <c:pt idx="9">
                  <c:v>9.1000000000000025E-2</c:v>
                </c:pt>
                <c:pt idx="10">
                  <c:v>9.0000000000000028E-3</c:v>
                </c:pt>
                <c:pt idx="11">
                  <c:v>9.0000000000000028E-3</c:v>
                </c:pt>
                <c:pt idx="12">
                  <c:v>1.0000000000000004E-2</c:v>
                </c:pt>
                <c:pt idx="13">
                  <c:v>9.0000000000000028E-3</c:v>
                </c:pt>
                <c:pt idx="14">
                  <c:v>8.8000000000000037E-2</c:v>
                </c:pt>
                <c:pt idx="15">
                  <c:v>8.0000000000000054E-3</c:v>
                </c:pt>
                <c:pt idx="16">
                  <c:v>9.0000000000000028E-3</c:v>
                </c:pt>
                <c:pt idx="17">
                  <c:v>8.0000000000000054E-3</c:v>
                </c:pt>
                <c:pt idx="18">
                  <c:v>9.0000000000000028E-3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571712"/>
        <c:axId val="89573248"/>
      </c:barChart>
      <c:catAx>
        <c:axId val="8957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2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573248"/>
        <c:crosses val="autoZero"/>
        <c:auto val="1"/>
        <c:lblAlgn val="ctr"/>
        <c:lblOffset val="100"/>
        <c:noMultiLvlLbl val="0"/>
      </c:catAx>
      <c:valAx>
        <c:axId val="89573248"/>
        <c:scaling>
          <c:orientation val="minMax"/>
          <c:max val="0.44000000000000006"/>
        </c:scaling>
        <c:delete val="1"/>
        <c:axPos val="l"/>
        <c:numFmt formatCode="0.0%" sourceLinked="1"/>
        <c:majorTickMark val="none"/>
        <c:minorTickMark val="none"/>
        <c:tickLblPos val="none"/>
        <c:crossAx val="8957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</cdr:x>
      <cdr:y>0.92417</cdr:y>
    </cdr:from>
    <cdr:to>
      <cdr:x>0.27927</cdr:x>
      <cdr:y>1</cdr:y>
    </cdr:to>
    <cdr:sp macro="" textlink="">
      <cdr:nvSpPr>
        <cdr:cNvPr id="2" name="CaixaDeTexto 7"/>
        <cdr:cNvSpPr txBox="1"/>
      </cdr:nvSpPr>
      <cdr:spPr>
        <a:xfrm xmlns:a="http://schemas.openxmlformats.org/drawingml/2006/main">
          <a:off x="325821" y="3751266"/>
          <a:ext cx="15696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pt-BR" sz="14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Simples Nacional</a:t>
          </a:r>
          <a:endParaRPr lang="pt-BR" sz="1400" b="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3276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824" y="1"/>
            <a:ext cx="2933276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2547" y="4705350"/>
            <a:ext cx="4964006" cy="445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0700"/>
            <a:ext cx="2933276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824" y="9410700"/>
            <a:ext cx="2933276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5F7B8400-E669-4001-B00C-53D72D0409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92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/>
              <a:t>Comitê Interministerial de Avaliação do Simples Nacional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A3DF11-BC3E-4A77-A86B-EA625123A8C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63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/>
              <a:t>Comitê Interministerial de Avaliação do Simples Nacional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A3DF11-BC3E-4A77-A86B-EA625123A8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4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94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87621" y="6662404"/>
            <a:ext cx="208390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EF63E8BB-E60E-4327-8954-58F96F0E4775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3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87621" y="6662404"/>
            <a:ext cx="208390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EF63E8BB-E60E-4327-8954-58F96F0E4775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4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TUpasRgO8C7-2M&amp;tbnid=Fp2gpFphS5WmzM:&amp;ved=0CAUQjRw&amp;url=http://grupodeoperacoesdesalvamento.blogspot.com/p/sistema-nacional-de-defesa-civil-sindec.html&amp;ei=VV3xUddji_DwBImigZAM&amp;bvm=bv.49784469,d.dmg&amp;psig=AFQjCNG8cZccXCRjJo4VFzYoteyO_IuuSg&amp;ust=1374858925250109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andeiradobrasil"/>
          <p:cNvPicPr>
            <a:picLocks noChangeAspect="1" noChangeArrowheads="1"/>
          </p:cNvPicPr>
          <p:nvPr userDrawn="1"/>
        </p:nvPicPr>
        <p:blipFill>
          <a:blip r:embed="rId5" cstate="print">
            <a:lum bright="58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 userDrawn="1"/>
        </p:nvSpPr>
        <p:spPr bwMode="auto">
          <a:xfrm>
            <a:off x="0" y="1250950"/>
            <a:ext cx="9144000" cy="5607050"/>
          </a:xfrm>
          <a:prstGeom prst="rect">
            <a:avLst/>
          </a:prstGeom>
          <a:solidFill>
            <a:srgbClr val="FFFFFF">
              <a:alpha val="4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 algn="ctr" eaLnBrk="0" hangingPunct="0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028" name="Picture 8" descr="bandeiradobrasil"/>
          <p:cNvPicPr>
            <a:picLocks noChangeAspect="1" noChangeArrowheads="1"/>
          </p:cNvPicPr>
          <p:nvPr userDrawn="1"/>
        </p:nvPicPr>
        <p:blipFill>
          <a:blip r:embed="rId6" cstate="print">
            <a:lum bright="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bandeiradobrasil"/>
          <p:cNvPicPr>
            <a:picLocks noChangeAspect="1" noChangeArrowheads="1"/>
          </p:cNvPicPr>
          <p:nvPr userDrawn="1"/>
        </p:nvPicPr>
        <p:blipFill>
          <a:blip r:embed="rId7" cstate="print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9780" y="325279"/>
            <a:ext cx="8041407" cy="4924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Clique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o </a:t>
            </a:r>
            <a:r>
              <a:rPr lang="en-US" dirty="0" err="1" smtClean="0"/>
              <a:t>estilo</a:t>
            </a:r>
            <a:r>
              <a:rPr lang="en-US" dirty="0" smtClean="0"/>
              <a:t> do </a:t>
            </a:r>
            <a:r>
              <a:rPr lang="en-US" dirty="0" err="1" smtClean="0"/>
              <a:t>título</a:t>
            </a:r>
            <a:r>
              <a:rPr lang="en-US" dirty="0" smtClean="0"/>
              <a:t> </a:t>
            </a:r>
            <a:r>
              <a:rPr lang="en-US" dirty="0" err="1" smtClean="0"/>
              <a:t>mestre</a:t>
            </a:r>
            <a:endParaRPr lang="en-US" dirty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4625" y="1371600"/>
            <a:ext cx="8807450" cy="18466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Clique para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estilos</a:t>
            </a:r>
            <a:r>
              <a:rPr lang="en-US" dirty="0" smtClean="0"/>
              <a:t> do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mestre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2"/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87621" y="6662404"/>
            <a:ext cx="208390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EF63E8BB-E60E-4327-8954-58F96F0E4775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35" name="Picture 2" descr="http://3.bp.blogspot.com/-Xo2P-0-PUQ8/UHc0lr8hnMI/AAAAAAAAAKI/4r1VTPhPVzU/s1600/BRAS%C3%83O+nacional+100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136525"/>
            <a:ext cx="84931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1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>
          <a:solidFill>
            <a:srgbClr val="003366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package" Target="../embeddings/Planilha_do_Microsoft_Excel10.xls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chart" Target="../charts/chart7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6" Type="http://schemas.openxmlformats.org/officeDocument/2006/relationships/tags" Target="../tags/tag8.xml"/><Relationship Id="rId11" Type="http://schemas.openxmlformats.org/officeDocument/2006/relationships/image" Target="../media/image15.emf"/><Relationship Id="rId5" Type="http://schemas.openxmlformats.org/officeDocument/2006/relationships/tags" Target="../tags/tag7.xml"/><Relationship Id="rId10" Type="http://schemas.openxmlformats.org/officeDocument/2006/relationships/oleObject" Target="../embeddings/oleObject2.bin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chart" Target="../charts/chart8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tags" Target="../tags/tag15.xml"/><Relationship Id="rId11" Type="http://schemas.openxmlformats.org/officeDocument/2006/relationships/image" Target="../media/image15.emf"/><Relationship Id="rId5" Type="http://schemas.openxmlformats.org/officeDocument/2006/relationships/tags" Target="../tags/tag14.xml"/><Relationship Id="rId10" Type="http://schemas.openxmlformats.org/officeDocument/2006/relationships/oleObject" Target="../embeddings/oleObject3.bin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3.xml"/><Relationship Id="rId9" Type="http://schemas.openxmlformats.org/officeDocument/2006/relationships/package" Target="../embeddings/Planilha_do_Microsoft_Excel2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Planilha_do_Microsoft_Excel7.xlsx"/><Relationship Id="rId5" Type="http://schemas.openxmlformats.org/officeDocument/2006/relationships/chart" Target="../charts/chart4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 txBox="1">
            <a:spLocks/>
          </p:cNvSpPr>
          <p:nvPr/>
        </p:nvSpPr>
        <p:spPr bwMode="auto">
          <a:xfrm>
            <a:off x="722313" y="1535113"/>
            <a:ext cx="7772400" cy="1019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366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003366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3366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3366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3366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3366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3366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33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3200" kern="0" dirty="0" smtClean="0">
                <a:effectLst/>
              </a:rPr>
              <a:t>Presidência da Republica</a:t>
            </a:r>
          </a:p>
          <a:p>
            <a:pPr>
              <a:defRPr/>
            </a:pPr>
            <a:r>
              <a:rPr lang="pt-BR" sz="3200" kern="0" dirty="0" smtClean="0">
                <a:effectLst/>
              </a:rPr>
              <a:t>Secretaria da Micro e Pequena Empresa</a:t>
            </a:r>
            <a:endParaRPr lang="es-ES_tradnl" sz="3200" kern="0" dirty="0">
              <a:effectLst/>
            </a:endParaRPr>
          </a:p>
        </p:txBody>
      </p:sp>
      <p:sp>
        <p:nvSpPr>
          <p:cNvPr id="4100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8958954" y="6662404"/>
            <a:ext cx="65723" cy="15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702073F-D900-4581-AE44-6DB38AC1A750}" type="slidenum">
              <a:rPr lang="en-US" altLang="pt-BR" sz="1000" b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ctr">
                <a:spcBef>
                  <a:spcPct val="0"/>
                </a:spcBef>
                <a:buFontTx/>
                <a:buNone/>
              </a:pPr>
              <a:t>1</a:t>
            </a:fld>
            <a:endParaRPr lang="en-US" altLang="pt-BR" sz="1000" b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6" name="Grupo 11"/>
          <p:cNvGrpSpPr>
            <a:grpSpLocks/>
          </p:cNvGrpSpPr>
          <p:nvPr/>
        </p:nvGrpSpPr>
        <p:grpSpPr bwMode="auto">
          <a:xfrm>
            <a:off x="2077186" y="2420435"/>
            <a:ext cx="4410075" cy="2115177"/>
            <a:chOff x="478311" y="1753440"/>
            <a:chExt cx="7879938" cy="3778663"/>
          </a:xfrm>
        </p:grpSpPr>
        <p:pic>
          <p:nvPicPr>
            <p:cNvPr id="8" name="Picture 8" descr="esfera azul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170222" y="1753440"/>
              <a:ext cx="3778152" cy="377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esfera vermelh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334" y="1753440"/>
              <a:ext cx="3778152" cy="377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564016" y="3196844"/>
              <a:ext cx="2882629" cy="7546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>
              <a:spAutoFit/>
            </a:bodyPr>
            <a:lstStyle/>
            <a:p>
              <a:pPr algn="ctr" eaLnBrk="0" hangingPunct="0">
                <a:defRPr/>
              </a:pPr>
              <a:r>
                <a:rPr lang="pt-BR" sz="18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tx1">
                        <a:alpha val="40000"/>
                      </a:schemeClr>
                    </a:outerShdw>
                  </a:effectLst>
                  <a:latin typeface="Calibri" pitchFamily="34" charset="0"/>
                  <a:cs typeface="Calibri" pitchFamily="34" charset="0"/>
                </a:rPr>
                <a:t>ARRECADAÇÃO</a:t>
              </a:r>
              <a:endParaRPr lang="pt-BR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599615" y="3196844"/>
              <a:ext cx="2575588" cy="8337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>
              <a:spAutoFit/>
            </a:bodyPr>
            <a:lstStyle/>
            <a:p>
              <a:pPr algn="ctr" eaLnBrk="0" hangingPunct="0">
                <a:defRPr/>
              </a:pPr>
              <a:r>
                <a:rPr lang="pt-BR" sz="1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tx1">
                        <a:alpha val="40000"/>
                      </a:schemeClr>
                    </a:outerShdw>
                  </a:effectLst>
                  <a:latin typeface="Calibri" pitchFamily="34" charset="0"/>
                  <a:cs typeface="Calibri" pitchFamily="34" charset="0"/>
                </a:rPr>
                <a:t>EMPREGO</a:t>
              </a:r>
            </a:p>
          </p:txBody>
        </p:sp>
        <p:pic>
          <p:nvPicPr>
            <p:cNvPr id="12" name="Picture 2" descr="C:\DOCS\TRABALHOS 2012\01 Imagens\Geometrico\Flechas e Fluxos\flecha 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78311" y="2659034"/>
              <a:ext cx="1049945" cy="2274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C:\DOCS\TRABALHOS 2012\01 Imagens\Geometrico\Flechas e Fluxos\flecha 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308304" y="2659034"/>
              <a:ext cx="1049945" cy="2274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o 27"/>
          <p:cNvGrpSpPr>
            <a:grpSpLocks/>
          </p:cNvGrpSpPr>
          <p:nvPr/>
        </p:nvGrpSpPr>
        <p:grpSpPr bwMode="auto">
          <a:xfrm>
            <a:off x="101252" y="5318071"/>
            <a:ext cx="8763000" cy="708388"/>
            <a:chOff x="192373" y="4282660"/>
            <a:chExt cx="8196993" cy="772770"/>
          </a:xfrm>
        </p:grpSpPr>
        <p:pic>
          <p:nvPicPr>
            <p:cNvPr id="15" name="Picture 2" descr="C:\Users\Baumon\Desktop\Imagens mais usadas\faixa.pn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73" y="4282660"/>
              <a:ext cx="8196993" cy="77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aixaDeTexto 17"/>
            <p:cNvSpPr txBox="1">
              <a:spLocks noChangeArrowheads="1"/>
            </p:cNvSpPr>
            <p:nvPr/>
          </p:nvSpPr>
          <p:spPr bwMode="auto">
            <a:xfrm>
              <a:off x="608883" y="4417232"/>
              <a:ext cx="7499061" cy="50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sz="2400" b="1">
                  <a:solidFill>
                    <a:srgbClr val="003366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003366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003366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3366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003366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366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366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366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366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dirty="0" smtClean="0">
                  <a:solidFill>
                    <a:srgbClr val="FF0000"/>
                  </a:solidFill>
                  <a:latin typeface="Calibri" pitchFamily="34" charset="0"/>
                </a:rPr>
                <a:t>3.547.428 </a:t>
              </a:r>
              <a:r>
                <a:rPr lang="pt-BR" altLang="pt-BR" sz="1800" dirty="0" smtClean="0">
                  <a:solidFill>
                    <a:schemeClr val="tx1"/>
                  </a:solidFill>
                  <a:latin typeface="Calibri" pitchFamily="34" charset="0"/>
                </a:rPr>
                <a:t>EMPREGOS LÍQUIDOS GERADOS ENTRE 2011 A 2014</a:t>
              </a:r>
              <a:endParaRPr lang="es-ES_tradnl" altLang="pt-BR" sz="18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Grupo 26"/>
          <p:cNvGrpSpPr>
            <a:grpSpLocks/>
          </p:cNvGrpSpPr>
          <p:nvPr/>
        </p:nvGrpSpPr>
        <p:grpSpPr bwMode="auto">
          <a:xfrm>
            <a:off x="101252" y="4535612"/>
            <a:ext cx="8763000" cy="708025"/>
            <a:chOff x="192373" y="3429000"/>
            <a:chExt cx="8196993" cy="772770"/>
          </a:xfrm>
        </p:grpSpPr>
        <p:pic>
          <p:nvPicPr>
            <p:cNvPr id="18" name="Picture 2" descr="C:\Users\Baumon\Desktop\Imagens mais usadas\faixa.pn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73" y="3429000"/>
              <a:ext cx="8196993" cy="77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CaixaDeTexto 13"/>
            <p:cNvSpPr txBox="1">
              <a:spLocks noChangeArrowheads="1"/>
            </p:cNvSpPr>
            <p:nvPr/>
          </p:nvSpPr>
          <p:spPr bwMode="auto">
            <a:xfrm>
              <a:off x="520549" y="3526192"/>
              <a:ext cx="7540640" cy="50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sz="2400" b="1">
                  <a:solidFill>
                    <a:srgbClr val="003366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003366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003366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3366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003366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366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366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366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366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dirty="0" smtClean="0">
                  <a:solidFill>
                    <a:srgbClr val="FF0000"/>
                  </a:solidFill>
                  <a:latin typeface="Calibri" pitchFamily="34" charset="0"/>
                </a:rPr>
                <a:t>7,23%  </a:t>
              </a:r>
              <a:r>
                <a:rPr lang="pt-BR" altLang="pt-BR" sz="1800" dirty="0" smtClean="0">
                  <a:solidFill>
                    <a:schemeClr val="tx1"/>
                  </a:solidFill>
                  <a:latin typeface="Calibri" pitchFamily="34" charset="0"/>
                </a:rPr>
                <a:t>VARIAÇÃO % REAL ACUMULADA (IPCA) DA ARRECADAÇÃO – 2014/2013</a:t>
              </a:r>
              <a:endParaRPr lang="es-ES_tradnl" altLang="pt-BR" sz="18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20" name="Grupo 27"/>
          <p:cNvGrpSpPr>
            <a:grpSpLocks/>
          </p:cNvGrpSpPr>
          <p:nvPr/>
        </p:nvGrpSpPr>
        <p:grpSpPr bwMode="auto">
          <a:xfrm>
            <a:off x="101251" y="6066128"/>
            <a:ext cx="8763000" cy="708388"/>
            <a:chOff x="192373" y="4282660"/>
            <a:chExt cx="8196993" cy="772770"/>
          </a:xfrm>
        </p:grpSpPr>
        <p:pic>
          <p:nvPicPr>
            <p:cNvPr id="21" name="Picture 2" descr="C:\Users\Baumon\Desktop\Imagens mais usadas\faixa.pn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73" y="4282660"/>
              <a:ext cx="8196993" cy="77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aixaDeTexto 17"/>
            <p:cNvSpPr txBox="1">
              <a:spLocks noChangeArrowheads="1"/>
            </p:cNvSpPr>
            <p:nvPr/>
          </p:nvSpPr>
          <p:spPr bwMode="auto">
            <a:xfrm>
              <a:off x="608883" y="4417232"/>
              <a:ext cx="7499061" cy="50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sz="2400" b="1">
                  <a:solidFill>
                    <a:srgbClr val="003366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003366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003366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3366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003366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366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366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366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3366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dirty="0" smtClean="0">
                  <a:solidFill>
                    <a:srgbClr val="FF0000"/>
                  </a:solidFill>
                  <a:latin typeface="Calibri" pitchFamily="34" charset="0"/>
                </a:rPr>
                <a:t>+ 500.000 </a:t>
              </a:r>
              <a:r>
                <a:rPr lang="pt-BR" altLang="pt-BR" sz="1800" dirty="0" smtClean="0">
                  <a:solidFill>
                    <a:schemeClr val="tx1"/>
                  </a:solidFill>
                  <a:latin typeface="Calibri" pitchFamily="34" charset="0"/>
                </a:rPr>
                <a:t>PEDIDOS DE OPÇÃO AO SIMPLES EM 2015 </a:t>
              </a:r>
              <a:r>
                <a:rPr lang="pt-BR" altLang="pt-BR" sz="1800" dirty="0" smtClean="0">
                  <a:solidFill>
                    <a:srgbClr val="FF0000"/>
                  </a:solidFill>
                  <a:latin typeface="Calibri" pitchFamily="34" charset="0"/>
                </a:rPr>
                <a:t>(+125</a:t>
              </a:r>
              <a:r>
                <a:rPr lang="pt-BR" altLang="pt-BR" sz="1800" smtClean="0">
                  <a:solidFill>
                    <a:srgbClr val="FF0000"/>
                  </a:solidFill>
                  <a:latin typeface="Calibri" pitchFamily="34" charset="0"/>
                </a:rPr>
                <a:t>% s/2014)</a:t>
              </a:r>
              <a:endParaRPr lang="es-ES_tradnl" altLang="pt-BR" sz="18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2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F63E8BB-E60E-4327-8954-58F96F0E477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9780" y="-28662"/>
            <a:ext cx="8041407" cy="1200329"/>
          </a:xfrm>
        </p:spPr>
        <p:txBody>
          <a:bodyPr/>
          <a:lstStyle/>
          <a:p>
            <a:r>
              <a:rPr lang="pt-BR" dirty="0" smtClean="0"/>
              <a:t>RESUMO </a:t>
            </a:r>
            <a:br>
              <a:rPr lang="pt-BR" dirty="0" smtClean="0"/>
            </a:br>
            <a:r>
              <a:rPr lang="pt-BR" dirty="0" smtClean="0"/>
              <a:t>Evolução </a:t>
            </a:r>
            <a:r>
              <a:rPr lang="pt-BR" dirty="0"/>
              <a:t>Janeiro a Dezembro – 2014/2013</a:t>
            </a:r>
            <a:br>
              <a:rPr lang="pt-BR" dirty="0"/>
            </a:br>
            <a:r>
              <a:rPr lang="pt-BR" sz="1400" dirty="0"/>
              <a:t>Fonte de Dados: Secretaria da Receita Federal – Elaboração: SMPE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480686"/>
              </p:ext>
            </p:extLst>
          </p:nvPr>
        </p:nvGraphicFramePr>
        <p:xfrm>
          <a:off x="296284" y="1895707"/>
          <a:ext cx="8591337" cy="305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2" name="Worksheet" r:id="rId3" imgW="5343457" imgH="1657350" progId="Excel.Sheet.12">
                  <p:embed/>
                </p:oleObj>
              </mc:Choice>
              <mc:Fallback>
                <p:oleObj name="Worksheet" r:id="rId3" imgW="5343457" imgH="1657350" progId="Excel.Sheet.12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84" y="1895707"/>
                        <a:ext cx="8591337" cy="30554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8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50088" y="2470524"/>
            <a:ext cx="6850912" cy="258532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latin typeface="Calibri" panose="020F0502020204030204" pitchFamily="34" charset="0"/>
              </a:rPr>
              <a:t>RESULTADO DA GERAÇÃO LÍQUIDA DE EMPREGOS NA MPE</a:t>
            </a:r>
          </a:p>
        </p:txBody>
      </p:sp>
    </p:spTree>
    <p:extLst>
      <p:ext uri="{BB962C8B-B14F-4D97-AF65-F5344CB8AC3E}">
        <p14:creationId xmlns:p14="http://schemas.microsoft.com/office/powerpoint/2010/main" val="5511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F63E8BB-E60E-4327-8954-58F96F0E47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9780" y="-28662"/>
            <a:ext cx="8041407" cy="1200329"/>
          </a:xfrm>
        </p:spPr>
        <p:txBody>
          <a:bodyPr/>
          <a:lstStyle/>
          <a:p>
            <a:r>
              <a:rPr lang="pt-BR" dirty="0"/>
              <a:t>Desempenho da Micro e Pequena Empresa na Geração </a:t>
            </a:r>
            <a:r>
              <a:rPr lang="pt-BR" dirty="0" smtClean="0"/>
              <a:t>Líquida </a:t>
            </a:r>
            <a:r>
              <a:rPr lang="pt-BR" dirty="0"/>
              <a:t>de Empregos</a:t>
            </a:r>
            <a:br>
              <a:rPr lang="pt-BR" dirty="0"/>
            </a:br>
            <a:r>
              <a:rPr lang="pt-BR" sz="1400" dirty="0" smtClean="0"/>
              <a:t>Fonte de Dados: FGV/SEBRAE</a:t>
            </a:r>
            <a:endParaRPr lang="pt-BR" sz="14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36413"/>
              </p:ext>
            </p:extLst>
          </p:nvPr>
        </p:nvGraphicFramePr>
        <p:xfrm>
          <a:off x="998034" y="2157313"/>
          <a:ext cx="7125628" cy="450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808445"/>
              </p:ext>
            </p:extLst>
          </p:nvPr>
        </p:nvGraphicFramePr>
        <p:xfrm>
          <a:off x="1607485" y="1360334"/>
          <a:ext cx="5655565" cy="602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1" name="Worksheet" r:id="rId4" imgW="3667057" imgH="390615" progId="Excel.Sheet.12">
                  <p:embed/>
                </p:oleObj>
              </mc:Choice>
              <mc:Fallback>
                <p:oleObj name="Worksheet" r:id="rId4" imgW="3667057" imgH="390615" progId="Excel.Shee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485" y="1360334"/>
                        <a:ext cx="5655565" cy="602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50088" y="2470524"/>
            <a:ext cx="6850912" cy="175432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latin typeface="Calibri" panose="020F0502020204030204" pitchFamily="34" charset="0"/>
              </a:rPr>
              <a:t>PERSPECTIVAS</a:t>
            </a:r>
          </a:p>
          <a:p>
            <a:pPr algn="ctr"/>
            <a:r>
              <a:rPr lang="pt-BR" sz="5400" b="1" i="1" dirty="0" smtClean="0">
                <a:latin typeface="Calibri" panose="020F050202020403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6697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o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6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89780" y="325279"/>
            <a:ext cx="8041407" cy="492443"/>
          </a:xfrm>
        </p:spPr>
        <p:txBody>
          <a:bodyPr/>
          <a:lstStyle/>
          <a:p>
            <a:r>
              <a:rPr lang="pt-BR" dirty="0"/>
              <a:t>REVISÃO DAS TABELAS DO SIMPLES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1BD070BC-0EA2-4486-BAF1-6F39232C4B2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8" name="Grupo 7"/>
          <p:cNvGrpSpPr/>
          <p:nvPr/>
        </p:nvGrpSpPr>
        <p:grpSpPr>
          <a:xfrm>
            <a:off x="74845" y="1322503"/>
            <a:ext cx="8763000" cy="1155971"/>
            <a:chOff x="201613" y="3657569"/>
            <a:chExt cx="8763000" cy="1155971"/>
          </a:xfrm>
        </p:grpSpPr>
        <p:pic>
          <p:nvPicPr>
            <p:cNvPr id="12" name="Picture 2" descr="C:\Users\Baumon\Desktop\Imagens mais usadas\faixa.pn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3" y="3657569"/>
              <a:ext cx="8763000" cy="115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ixaDeTexto 5"/>
            <p:cNvSpPr txBox="1"/>
            <p:nvPr>
              <p:custDataLst>
                <p:tags r:id="rId8"/>
              </p:custDataLst>
            </p:nvPr>
          </p:nvSpPr>
          <p:spPr>
            <a:xfrm>
              <a:off x="294735" y="3674821"/>
              <a:ext cx="85431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 algn="just">
                <a:buFont typeface="Arial" panose="020B0604020202020204" pitchFamily="34" charset="0"/>
                <a:buChar char="•"/>
              </a:pPr>
              <a:r>
                <a:rPr lang="pt-B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Rever as faixas de faturamento do Simples Nacional, cuja estrutura atual, em progressão aritmética, faz com que a taxa de crescimento para a saída da faixa seja decrescente. 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67967" y="5926121"/>
            <a:ext cx="8763000" cy="813227"/>
            <a:chOff x="201613" y="4912816"/>
            <a:chExt cx="8763000" cy="813227"/>
          </a:xfrm>
        </p:grpSpPr>
        <p:pic>
          <p:nvPicPr>
            <p:cNvPr id="15" name="Picture 2" descr="C:\Users\Baumon\Desktop\Imagens mais usadas\faixa.pn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3" y="4912816"/>
              <a:ext cx="8763000" cy="813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CaixaDeTexto 16"/>
            <p:cNvSpPr txBox="1"/>
            <p:nvPr>
              <p:custDataLst>
                <p:tags r:id="rId6"/>
              </p:custDataLst>
            </p:nvPr>
          </p:nvSpPr>
          <p:spPr>
            <a:xfrm>
              <a:off x="294735" y="4938694"/>
              <a:ext cx="854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 algn="just">
                <a:buFont typeface="Arial" panose="020B0604020202020204" pitchFamily="34" charset="0"/>
                <a:buChar char="•"/>
              </a:pPr>
              <a:r>
                <a:rPr lang="pt-B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Solução: Aumento em progressão geométrica e redução do número de faixas de </a:t>
              </a:r>
              <a:r>
                <a:rPr lang="pt-BR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faturamento.</a:t>
              </a: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1013586" y="2478474"/>
            <a:ext cx="639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latin typeface="Calibri Light" panose="020F0302020204030204" pitchFamily="34" charset="0"/>
              </a:rPr>
              <a:t>Crescimento do limite </a:t>
            </a:r>
            <a:r>
              <a:rPr lang="pt-BR" sz="1800" dirty="0" smtClean="0">
                <a:latin typeface="Calibri Light" panose="020F0302020204030204" pitchFamily="34" charset="0"/>
                <a:cs typeface="Calibri" panose="020F0502020204030204" pitchFamily="34" charset="0"/>
              </a:rPr>
              <a:t>inferior</a:t>
            </a:r>
            <a:r>
              <a:rPr lang="pt-BR" sz="1800" dirty="0" smtClean="0">
                <a:latin typeface="Calibri Light" panose="020F0302020204030204" pitchFamily="34" charset="0"/>
              </a:rPr>
              <a:t> de faturamento para saída da faixa</a:t>
            </a:r>
            <a:endParaRPr lang="pt-BR" sz="1800" dirty="0">
              <a:latin typeface="Calibri Light" panose="020F030202020403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230373"/>
              </p:ext>
            </p:extLst>
          </p:nvPr>
        </p:nvGraphicFramePr>
        <p:xfrm>
          <a:off x="1538869" y="2478474"/>
          <a:ext cx="5196468" cy="335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8441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o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0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89780" y="325279"/>
            <a:ext cx="8041407" cy="492443"/>
          </a:xfrm>
        </p:spPr>
        <p:txBody>
          <a:bodyPr/>
          <a:lstStyle/>
          <a:p>
            <a:r>
              <a:rPr lang="pt-BR" dirty="0"/>
              <a:t>REVISÃO DAS TABELAS DO SIMPLES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1BD070BC-0EA2-4486-BAF1-6F39232C4B2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8" name="Grupo 7"/>
          <p:cNvGrpSpPr/>
          <p:nvPr/>
        </p:nvGrpSpPr>
        <p:grpSpPr>
          <a:xfrm>
            <a:off x="74845" y="1322504"/>
            <a:ext cx="8763000" cy="417362"/>
            <a:chOff x="201613" y="3657570"/>
            <a:chExt cx="8763000" cy="417362"/>
          </a:xfrm>
        </p:grpSpPr>
        <p:pic>
          <p:nvPicPr>
            <p:cNvPr id="12" name="Picture 2" descr="C:\Users\Baumon\Desktop\Imagens mais usadas\faixa.pn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3" y="3657570"/>
              <a:ext cx="8763000" cy="41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ixaDeTexto 5"/>
            <p:cNvSpPr txBox="1"/>
            <p:nvPr>
              <p:custDataLst>
                <p:tags r:id="rId8"/>
              </p:custDataLst>
            </p:nvPr>
          </p:nvSpPr>
          <p:spPr>
            <a:xfrm>
              <a:off x="294735" y="3674821"/>
              <a:ext cx="8543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pt-B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Mitigar ressaltos da carga tributária entre as faixas de </a:t>
              </a:r>
              <a:r>
                <a:rPr lang="pt-BR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faturamento. </a:t>
              </a:r>
              <a:endParaRPr lang="pt-BR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24621" y="6146063"/>
            <a:ext cx="8763000" cy="564957"/>
            <a:chOff x="184790" y="5035451"/>
            <a:chExt cx="8763000" cy="564957"/>
          </a:xfrm>
        </p:grpSpPr>
        <p:pic>
          <p:nvPicPr>
            <p:cNvPr id="15" name="Picture 2" descr="C:\Users\Baumon\Desktop\Imagens mais usadas\faixa.pn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90" y="5035451"/>
              <a:ext cx="8763000" cy="564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CaixaDeTexto 16"/>
            <p:cNvSpPr txBox="1"/>
            <p:nvPr>
              <p:custDataLst>
                <p:tags r:id="rId6"/>
              </p:custDataLst>
            </p:nvPr>
          </p:nvSpPr>
          <p:spPr>
            <a:xfrm>
              <a:off x="294735" y="5077890"/>
              <a:ext cx="8543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pt-B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Solução: Adoção de Tabela Progressiva (Modelo IRPF</a:t>
              </a:r>
              <a:r>
                <a:rPr lang="pt-BR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1498371" y="1739865"/>
            <a:ext cx="542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latin typeface="Calibri Light" panose="020F0302020204030204" pitchFamily="34" charset="0"/>
              </a:rPr>
              <a:t>Aumento de tributação entre as faixas de faturamento do Simples </a:t>
            </a:r>
            <a:r>
              <a:rPr lang="pt-BR" sz="1800" dirty="0" smtClean="0">
                <a:latin typeface="Calibri Light" panose="020F0302020204030204" pitchFamily="34" charset="0"/>
              </a:rPr>
              <a:t>Nacional Atividade Comercial</a:t>
            </a:r>
            <a:endParaRPr lang="pt-BR" sz="1800" dirty="0">
              <a:latin typeface="Calibri Light" panose="020F030202020403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058451"/>
              </p:ext>
            </p:extLst>
          </p:nvPr>
        </p:nvGraphicFramePr>
        <p:xfrm>
          <a:off x="1656682" y="2334269"/>
          <a:ext cx="5390889" cy="3634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416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 txBox="1">
            <a:spLocks/>
          </p:cNvSpPr>
          <p:nvPr/>
        </p:nvSpPr>
        <p:spPr bwMode="auto">
          <a:xfrm>
            <a:off x="722313" y="1535113"/>
            <a:ext cx="7772400" cy="1019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366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003366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3366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3366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3366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3366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3366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33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3200" kern="0" dirty="0" smtClean="0">
                <a:effectLst/>
              </a:rPr>
              <a:t>Presidência da Republica</a:t>
            </a:r>
          </a:p>
          <a:p>
            <a:pPr>
              <a:defRPr/>
            </a:pPr>
            <a:r>
              <a:rPr lang="pt-BR" sz="3200" kern="0" dirty="0" smtClean="0">
                <a:effectLst/>
              </a:rPr>
              <a:t>Secretaria da Micro e Pequena Empresa</a:t>
            </a:r>
            <a:endParaRPr lang="es-ES_tradnl" sz="3200" kern="0" dirty="0">
              <a:effectLst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100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8926093" y="6662404"/>
            <a:ext cx="131446" cy="15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702073F-D900-4581-AE44-6DB38AC1A750}" type="slidenum">
              <a:rPr lang="en-US" altLang="pt-BR" sz="1000" b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n-US" altLang="pt-BR" sz="1000" b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101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0" t="9749" r="37419" b="75787"/>
          <a:stretch/>
        </p:blipFill>
        <p:spPr bwMode="auto">
          <a:xfrm>
            <a:off x="1836738" y="5118100"/>
            <a:ext cx="55435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6"/>
          <a:stretch/>
        </p:blipFill>
        <p:spPr>
          <a:xfrm>
            <a:off x="2251495" y="2732246"/>
            <a:ext cx="4641010" cy="198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50088" y="2470524"/>
            <a:ext cx="6850912" cy="258532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latin typeface="Calibri" panose="020F0502020204030204" pitchFamily="34" charset="0"/>
              </a:rPr>
              <a:t>CONTEXTO</a:t>
            </a:r>
          </a:p>
          <a:p>
            <a:pPr algn="ctr"/>
            <a:r>
              <a:rPr lang="pt-BR" sz="5400" b="1" i="1" dirty="0" smtClean="0">
                <a:latin typeface="Calibri" panose="020F0502020204030204" pitchFamily="34" charset="0"/>
              </a:rPr>
              <a:t>DO </a:t>
            </a:r>
          </a:p>
          <a:p>
            <a:pPr algn="ctr"/>
            <a:r>
              <a:rPr lang="pt-BR" sz="5400" b="1" i="1" dirty="0" smtClean="0">
                <a:latin typeface="Calibri" panose="020F0502020204030204" pitchFamily="34" charset="0"/>
              </a:rPr>
              <a:t>SIMPLES NACIONAL</a:t>
            </a:r>
          </a:p>
        </p:txBody>
      </p:sp>
    </p:spTree>
    <p:extLst>
      <p:ext uri="{BB962C8B-B14F-4D97-AF65-F5344CB8AC3E}">
        <p14:creationId xmlns:p14="http://schemas.microsoft.com/office/powerpoint/2010/main" val="7884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953428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Espaço Reservado para Número de Slide 2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7096125" y="6513513"/>
            <a:ext cx="1905000" cy="252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7"/>
              </a:buBlip>
              <a:defRPr sz="2400" b="1">
                <a:solidFill>
                  <a:srgbClr val="003366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3366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3366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3366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7A7AC4-101E-4ABF-A83F-E9FEFEE8734C}" type="slidenum">
              <a:rPr lang="en-US" altLang="pt-BR" sz="1200" b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pt-BR" sz="1200" b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Título 7"/>
          <p:cNvSpPr>
            <a:spLocks noGrp="1"/>
          </p:cNvSpPr>
          <p:nvPr>
            <p:ph type="title"/>
          </p:nvPr>
        </p:nvSpPr>
        <p:spPr>
          <a:xfrm>
            <a:off x="189780" y="217557"/>
            <a:ext cx="8041407" cy="707886"/>
          </a:xfrm>
        </p:spPr>
        <p:txBody>
          <a:bodyPr/>
          <a:lstStyle/>
          <a:p>
            <a:r>
              <a:rPr lang="pt-BR" dirty="0" smtClean="0"/>
              <a:t>OPTANTES PELO SIMPLES NACIONAL (</a:t>
            </a:r>
            <a:r>
              <a:rPr lang="pt-BR" dirty="0"/>
              <a:t>mil)</a:t>
            </a:r>
            <a:br>
              <a:rPr lang="pt-BR" dirty="0"/>
            </a:br>
            <a:r>
              <a:rPr lang="pt-BR" sz="1400" dirty="0" smtClean="0"/>
              <a:t>Fonte de Dados: Secretaria da Receita Federal</a:t>
            </a:r>
            <a:endParaRPr lang="pt-BR" sz="1400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630750"/>
              </p:ext>
            </p:extLst>
          </p:nvPr>
        </p:nvGraphicFramePr>
        <p:xfrm>
          <a:off x="825189" y="1232655"/>
          <a:ext cx="757326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00051"/>
              </p:ext>
            </p:extLst>
          </p:nvPr>
        </p:nvGraphicFramePr>
        <p:xfrm>
          <a:off x="3246515" y="6161399"/>
          <a:ext cx="2529817" cy="28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Worksheet" r:id="rId9" imgW="1781243" imgH="200025" progId="Excel.Sheet.12">
                  <p:embed/>
                </p:oleObj>
              </mc:Choice>
              <mc:Fallback>
                <p:oleObj name="Worksheet" r:id="rId9" imgW="1781243" imgH="200025" progId="Excel.Sheet.12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515" y="6161399"/>
                        <a:ext cx="2529817" cy="284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780" y="109835"/>
            <a:ext cx="8041407" cy="923330"/>
          </a:xfrm>
        </p:spPr>
        <p:txBody>
          <a:bodyPr/>
          <a:lstStyle/>
          <a:p>
            <a:r>
              <a:rPr lang="pt-BR" dirty="0" smtClean="0"/>
              <a:t>DISTRIBUIÇÃO DAS EMPRESAS NAS FAIXAS</a:t>
            </a:r>
            <a:br>
              <a:rPr lang="pt-BR" dirty="0" smtClean="0"/>
            </a:br>
            <a:r>
              <a:rPr lang="pt-BR" sz="1400" dirty="0" smtClean="0"/>
              <a:t>Faixa de receita, valores em mil (R$) 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Fonte de Dados: </a:t>
            </a:r>
            <a:r>
              <a:rPr lang="pt-BR" sz="1400" dirty="0" smtClean="0"/>
              <a:t>FGV/SEBRAE/SMPE</a:t>
            </a:r>
            <a:endParaRPr lang="pt-BR" sz="1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F63E8BB-E60E-4327-8954-58F96F0E477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499862"/>
              </p:ext>
            </p:extLst>
          </p:nvPr>
        </p:nvGraphicFramePr>
        <p:xfrm>
          <a:off x="847493" y="1248937"/>
          <a:ext cx="7605131" cy="472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have direita 6"/>
          <p:cNvSpPr/>
          <p:nvPr/>
        </p:nvSpPr>
        <p:spPr>
          <a:xfrm rot="5400000">
            <a:off x="1023372" y="5372507"/>
            <a:ext cx="825345" cy="1075440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915462" y="632290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84,7%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780" y="109836"/>
            <a:ext cx="8041407" cy="923330"/>
          </a:xfrm>
        </p:spPr>
        <p:txBody>
          <a:bodyPr/>
          <a:lstStyle/>
          <a:p>
            <a:r>
              <a:rPr lang="pt-BR" dirty="0" smtClean="0"/>
              <a:t>DISTRIBUIÇÃO DO FATURAMENTO NAS FAIXAS</a:t>
            </a:r>
            <a:br>
              <a:rPr lang="pt-BR" dirty="0" smtClean="0"/>
            </a:br>
            <a:r>
              <a:rPr lang="pt-BR" sz="1400" dirty="0"/>
              <a:t>Faixa de receita, valores em </a:t>
            </a:r>
            <a:r>
              <a:rPr lang="pt-BR" sz="1400" dirty="0" smtClean="0"/>
              <a:t>mil (R</a:t>
            </a:r>
            <a:r>
              <a:rPr lang="pt-BR" sz="1400" dirty="0"/>
              <a:t>$)</a:t>
            </a:r>
            <a:br>
              <a:rPr lang="pt-BR" sz="1400" dirty="0"/>
            </a:br>
            <a:r>
              <a:rPr lang="pt-BR" sz="1400" dirty="0"/>
              <a:t>Fonte de Dados: FGV/SEBRAE/SMPE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F63E8BB-E60E-4327-8954-58F96F0E477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8443"/>
              </p:ext>
            </p:extLst>
          </p:nvPr>
        </p:nvGraphicFramePr>
        <p:xfrm>
          <a:off x="635620" y="1393903"/>
          <a:ext cx="8017726" cy="501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780" y="109836"/>
            <a:ext cx="8041407" cy="923330"/>
          </a:xfrm>
        </p:spPr>
        <p:txBody>
          <a:bodyPr/>
          <a:lstStyle/>
          <a:p>
            <a:r>
              <a:rPr lang="pt-BR" dirty="0" smtClean="0"/>
              <a:t>% EMPRESAS X % FATURAMENTO NO BRASIL</a:t>
            </a:r>
            <a:br>
              <a:rPr lang="pt-BR" dirty="0" smtClean="0"/>
            </a:br>
            <a:r>
              <a:rPr lang="pt-BR" sz="1400" dirty="0" smtClean="0"/>
              <a:t>Faixa </a:t>
            </a:r>
            <a:r>
              <a:rPr lang="pt-BR" sz="1400" dirty="0"/>
              <a:t>de </a:t>
            </a:r>
            <a:r>
              <a:rPr lang="pt-BR" sz="1400" dirty="0" smtClean="0"/>
              <a:t>receita, valores </a:t>
            </a:r>
            <a:r>
              <a:rPr lang="pt-BR" sz="1400" dirty="0"/>
              <a:t>em </a:t>
            </a:r>
            <a:r>
              <a:rPr lang="pt-BR" sz="1400" dirty="0" smtClean="0"/>
              <a:t>milhões (R$) 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Fonte de Dados: FGV/SEBRAE/SMPE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F63E8BB-E60E-4327-8954-58F96F0E477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012312"/>
              </p:ext>
            </p:extLst>
          </p:nvPr>
        </p:nvGraphicFramePr>
        <p:xfrm>
          <a:off x="357049" y="1397500"/>
          <a:ext cx="3109021" cy="83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3" name="Worksheet" r:id="rId3" imgW="2600257" imgH="695235" progId="Excel.Sheet.12">
                  <p:embed/>
                </p:oleObj>
              </mc:Choice>
              <mc:Fallback>
                <p:oleObj name="Worksheet" r:id="rId3" imgW="2600257" imgH="695235" progId="Excel.Sheet.12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49" y="1397500"/>
                        <a:ext cx="3109021" cy="83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077250"/>
              </p:ext>
            </p:extLst>
          </p:nvPr>
        </p:nvGraphicFramePr>
        <p:xfrm>
          <a:off x="705330" y="2433538"/>
          <a:ext cx="6787279" cy="4059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84315"/>
              </p:ext>
            </p:extLst>
          </p:nvPr>
        </p:nvGraphicFramePr>
        <p:xfrm>
          <a:off x="5049126" y="1654676"/>
          <a:ext cx="26670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4" name="Worksheet" r:id="rId6" imgW="2667000" imgH="180885" progId="Excel.Sheet.12">
                  <p:embed/>
                </p:oleObj>
              </mc:Choice>
              <mc:Fallback>
                <p:oleObj name="Worksheet" r:id="rId6" imgW="2667000" imgH="180885" progId="Excel.Sheet.12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126" y="1654676"/>
                        <a:ext cx="26670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have direita 9"/>
          <p:cNvSpPr/>
          <p:nvPr/>
        </p:nvSpPr>
        <p:spPr>
          <a:xfrm>
            <a:off x="2448505" y="2732047"/>
            <a:ext cx="250090" cy="367991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direita 10"/>
          <p:cNvSpPr/>
          <p:nvPr/>
        </p:nvSpPr>
        <p:spPr>
          <a:xfrm>
            <a:off x="4615031" y="4803775"/>
            <a:ext cx="160789" cy="850900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have direita 11"/>
          <p:cNvSpPr/>
          <p:nvPr/>
        </p:nvSpPr>
        <p:spPr>
          <a:xfrm>
            <a:off x="6779101" y="4267200"/>
            <a:ext cx="282606" cy="1485900"/>
          </a:xfrm>
          <a:prstGeom prst="rightBrace">
            <a:avLst>
              <a:gd name="adj1" fmla="val 8333"/>
              <a:gd name="adj2" fmla="val 5075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698595" y="2732048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833 Bi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70025" y="5000947"/>
            <a:ext cx="1039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 Tri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042657" y="4770114"/>
            <a:ext cx="1039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 Tri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50088" y="2470524"/>
            <a:ext cx="6850912" cy="258532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latin typeface="Calibri" panose="020F0502020204030204" pitchFamily="34" charset="0"/>
              </a:rPr>
              <a:t>PEDIDOS DE OPÇÃO</a:t>
            </a:r>
          </a:p>
          <a:p>
            <a:pPr algn="ctr"/>
            <a:r>
              <a:rPr lang="pt-BR" sz="5400" b="1" i="1" dirty="0" smtClean="0">
                <a:latin typeface="Calibri" panose="020F0502020204030204" pitchFamily="34" charset="0"/>
              </a:rPr>
              <a:t>AO</a:t>
            </a:r>
          </a:p>
          <a:p>
            <a:pPr algn="ctr"/>
            <a:r>
              <a:rPr lang="pt-BR" sz="5400" b="1" i="1" dirty="0" smtClean="0">
                <a:latin typeface="Calibri" panose="020F0502020204030204" pitchFamily="34" charset="0"/>
              </a:rPr>
              <a:t>SIMPLES NACIONAL</a:t>
            </a:r>
          </a:p>
        </p:txBody>
      </p:sp>
    </p:spTree>
    <p:extLst>
      <p:ext uri="{BB962C8B-B14F-4D97-AF65-F5344CB8AC3E}">
        <p14:creationId xmlns:p14="http://schemas.microsoft.com/office/powerpoint/2010/main" val="12501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F63E8BB-E60E-4327-8954-58F96F0E477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9780" y="79060"/>
            <a:ext cx="8041407" cy="984885"/>
          </a:xfrm>
        </p:spPr>
        <p:txBody>
          <a:bodyPr/>
          <a:lstStyle/>
          <a:p>
            <a:r>
              <a:rPr lang="pt-BR" dirty="0" smtClean="0"/>
              <a:t>PEDIDOS DE  </a:t>
            </a:r>
            <a:r>
              <a:rPr lang="pt-BR" dirty="0"/>
              <a:t>OPÇÃO </a:t>
            </a:r>
            <a:r>
              <a:rPr lang="pt-BR" dirty="0" smtClean="0"/>
              <a:t>PELO SIMPLES</a:t>
            </a:r>
            <a:r>
              <a:rPr lang="pt-BR" dirty="0"/>
              <a:t/>
            </a:r>
            <a:br>
              <a:rPr lang="pt-BR" dirty="0"/>
            </a:br>
            <a:r>
              <a:rPr lang="pt-BR" sz="1600" dirty="0"/>
              <a:t>Meses de Janeiro - 2011 a 2015 </a:t>
            </a:r>
            <a:br>
              <a:rPr lang="pt-BR" sz="1600" dirty="0"/>
            </a:br>
            <a:r>
              <a:rPr lang="pt-BR" sz="1600" dirty="0"/>
              <a:t>Fonte de Dados: Secretaria da Receita </a:t>
            </a:r>
            <a:r>
              <a:rPr lang="pt-BR" sz="1600" dirty="0" smtClean="0"/>
              <a:t>Federal – Elaboração: SMPE</a:t>
            </a:r>
            <a:endParaRPr lang="pt-BR" sz="1600" dirty="0"/>
          </a:p>
        </p:txBody>
      </p:sp>
      <p:sp>
        <p:nvSpPr>
          <p:cNvPr id="9" name="CaixaDeTexto 11"/>
          <p:cNvSpPr txBox="1"/>
          <p:nvPr/>
        </p:nvSpPr>
        <p:spPr>
          <a:xfrm>
            <a:off x="6410694" y="2367837"/>
            <a:ext cx="17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rgbClr val="FF0000"/>
                </a:solidFill>
              </a:rPr>
              <a:t>+ 122%</a:t>
            </a:r>
            <a:endParaRPr lang="pt-B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637309" y="1676400"/>
          <a:ext cx="7980218" cy="493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883784" y="1762566"/>
            <a:ext cx="196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+ 125%</a:t>
            </a:r>
            <a:r>
              <a:rPr lang="pt-B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pt-B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50088" y="2470524"/>
            <a:ext cx="6850912" cy="34163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latin typeface="Calibri" panose="020F0502020204030204" pitchFamily="34" charset="0"/>
              </a:rPr>
              <a:t>RESULTADO DA ARRECADAÇÃO </a:t>
            </a:r>
          </a:p>
          <a:p>
            <a:pPr algn="ctr"/>
            <a:r>
              <a:rPr lang="pt-BR" sz="5400" b="1" i="1" dirty="0" smtClean="0">
                <a:latin typeface="Calibri" panose="020F0502020204030204" pitchFamily="34" charset="0"/>
              </a:rPr>
              <a:t>DO </a:t>
            </a:r>
          </a:p>
          <a:p>
            <a:pPr algn="ctr"/>
            <a:r>
              <a:rPr lang="pt-BR" sz="5400" b="1" i="1" dirty="0" smtClean="0">
                <a:latin typeface="Calibri" panose="020F0502020204030204" pitchFamily="34" charset="0"/>
              </a:rPr>
              <a:t>SIMPLES NACIONAL</a:t>
            </a:r>
          </a:p>
        </p:txBody>
      </p:sp>
    </p:spTree>
    <p:extLst>
      <p:ext uri="{BB962C8B-B14F-4D97-AF65-F5344CB8AC3E}">
        <p14:creationId xmlns:p14="http://schemas.microsoft.com/office/powerpoint/2010/main" val="7903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THINKCELLUNDODONOTDELETE" val="33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103&quot;&gt;&lt;property id=&quot;20148&quot; value=&quot;5&quot;/&gt;&lt;property id=&quot;20300&quot; value=&quot;Slide 1&quot;/&gt;&lt;property id=&quot;20307&quot; value=&quot;412&quot;/&gt;&lt;/object&gt;&lt;object type=&quot;3&quot; unique_id=&quot;10104&quot;&gt;&lt;property id=&quot;20148&quot; value=&quot;5&quot;/&gt;&lt;property id=&quot;20300&quot; value=&quot;Slide 2&quot;/&gt;&lt;property id=&quot;20307&quot; value=&quot;375&quot;/&gt;&lt;/object&gt;&lt;object type=&quot;3&quot; unique_id=&quot;10105&quot;&gt;&lt;property id=&quot;20148&quot; value=&quot;5&quot;/&gt;&lt;property id=&quot;20300&quot; value=&quot;Slide 3 - &amp;quot;RARIDADE&amp;quot;&quot;/&gt;&lt;property id=&quot;20307&quot; value=&quot;386&quot;/&gt;&lt;/object&gt;&lt;object type=&quot;3&quot; unique_id=&quot;10106&quot;&gt;&lt;property id=&quot;20148&quot; value=&quot;5&quot;/&gt;&lt;property id=&quot;20300&quot; value=&quot;Slide 4 - &amp;quot;UMA DATA MARCANTE&amp;quot;&quot;/&gt;&lt;property id=&quot;20307&quot; value=&quot;385&quot;/&gt;&lt;/object&gt;&lt;object type=&quot;3&quot; unique_id=&quot;10107&quot;&gt;&lt;property id=&quot;20148&quot; value=&quot;5&quot;/&gt;&lt;property id=&quot;20300&quot; value=&quot;Slide 5 - &amp;quot;LEI COMPLEMENTAR 147-2014&amp;quot;&quot;/&gt;&lt;property id=&quot;20307&quot; value=&quot;388&quot;/&gt;&lt;/object&gt;&lt;object type=&quot;3&quot; unique_id=&quot;10108&quot;&gt;&lt;property id=&quot;20148&quot; value=&quot;5&quot;/&gt;&lt;property id=&quot;20300&quot; value=&quot;Slide 6 - &amp;quot;EFICIÊNCIA&amp;quot;&quot;/&gt;&lt;property id=&quot;20307&quot; value=&quot;389&quot;/&gt;&lt;/object&gt;&lt;object type=&quot;3&quot; unique_id=&quot;10109&quot;&gt;&lt;property id=&quot;20148&quot; value=&quot;5&quot;/&gt;&lt;property id=&quot;20300&quot; value=&quot;Slide 7 - &amp;quot;LEI COMPLEMENTAR 147-2014&amp;quot;&quot;/&gt;&lt;property id=&quot;20307&quot; value=&quot;390&quot;/&gt;&lt;/object&gt;&lt;object type=&quot;3&quot; unique_id=&quot;10110&quot;&gt;&lt;property id=&quot;20148&quot; value=&quot;5&quot;/&gt;&lt;property id=&quot;20300&quot; value=&quot;Slide 8 - &amp;quot;IMPACTO DE AÇÕES TRANSFORMADORAS NAS MPE&amp;quot;&quot;/&gt;&lt;property id=&quot;20307&quot; value=&quot;391&quot;/&gt;&lt;/object&gt;&lt;object type=&quot;3&quot; unique_id=&quot;10111&quot;&gt;&lt;property id=&quot;20148&quot; value=&quot;5&quot;/&gt;&lt;property id=&quot;20300&quot; value=&quot;Slide 9 - &amp;quot;SIMPLES NACIONAL&amp;quot;&quot;/&gt;&lt;property id=&quot;20307&quot; value=&quot;380&quot;/&gt;&lt;/object&gt;&lt;object type=&quot;3&quot; unique_id=&quot;10112&quot;&gt;&lt;property id=&quot;20148&quot; value=&quot;5&quot;/&gt;&lt;property id=&quot;20300&quot; value=&quot;Slide 10 - &amp;quot;POTENCIAL DE CRIAÇÃO E FORMALIZAÇÃO DE EMPRESAS + EMPREGO + RENDA&amp;quot;&quot;/&gt;&lt;property id=&quot;20307&quot; value=&quot;407&quot;/&gt;&lt;/object&gt;&lt;object type=&quot;3&quot; unique_id=&quot;10113&quot;&gt;&lt;property id=&quot;20148&quot; value=&quot;5&quot;/&gt;&lt;property id=&quot;20300&quot; value=&quot;Slide 11 - &amp;quot;SIMPLES NACIONAL&amp;quot;&quot;/&gt;&lt;property id=&quot;20307&quot; value=&quot;406&quot;/&gt;&lt;/object&gt;&lt;object type=&quot;3&quot; unique_id=&quot;10114&quot;&gt;&lt;property id=&quot;20148&quot; value=&quot;5&quot;/&gt;&lt;property id=&quot;20300&quot; value=&quot;Slide 12 - &amp;quot;SIMPLES NACIONAL&amp;quot;&quot;/&gt;&lt;property id=&quot;20307&quot; value=&quot;393&quot;/&gt;&lt;/object&gt;&lt;object type=&quot;3&quot; unique_id=&quot;10115&quot;&gt;&lt;property id=&quot;20148&quot; value=&quot;5&quot;/&gt;&lt;property id=&quot;20300&quot; value=&quot;Slide 13 - &amp;quot;SIMPLES NACIONAL&amp;quot;&quot;/&gt;&lt;property id=&quot;20307&quot; value=&quot;408&quot;/&gt;&lt;/object&gt;&lt;object type=&quot;3&quot; unique_id=&quot;10116&quot;&gt;&lt;property id=&quot;20148&quot; value=&quot;5&quot;/&gt;&lt;property id=&quot;20300&quot; value=&quot;Slide 14 - &amp;quot;VISÃO FUTURA&amp;quot;&quot;/&gt;&lt;property id=&quot;20307&quot; value=&quot;410&quot;/&gt;&lt;/object&gt;&lt;object type=&quot;3&quot; unique_id=&quot;10118&quot;&gt;&lt;property id=&quot;20148&quot; value=&quot;5&quot;/&gt;&lt;property id=&quot;20300&quot; value=&quot;Slide 16 - &amp;quot;TRATAMENTO DIFERENCIADO PARA A MPE&amp;quot;&quot;/&gt;&lt;property id=&quot;20307&quot; value=&quot;383&quot;/&gt;&lt;/object&gt;&lt;object type=&quot;3&quot; unique_id=&quot;10119&quot;&gt;&lt;property id=&quot;20148&quot; value=&quot;5&quot;/&gt;&lt;property id=&quot;20300&quot; value=&quot;Slide 17 - &amp;quot;VISÃO FUTURA&amp;quot;&quot;/&gt;&lt;property id=&quot;20307&quot; value=&quot;409&quot;/&gt;&lt;/object&gt;&lt;object type=&quot;3&quot; unique_id=&quot;10120&quot;&gt;&lt;property id=&quot;20148&quot; value=&quot;5&quot;/&gt;&lt;property id=&quot;20300&quot; value=&quot;Slide 18&quot;/&gt;&lt;property id=&quot;20307&quot; value=&quot;414&quot;/&gt;&lt;/object&gt;&lt;object type=&quot;3&quot; unique_id=&quot;10261&quot;&gt;&lt;property id=&quot;20148&quot; value=&quot;5&quot;/&gt;&lt;property id=&quot;20300&quot; value=&quot;Slide 15 - &amp;quot;HÁ AINDA MUITO A FAZER&amp;quot;&quot;/&gt;&lt;property id=&quot;20307&quot; value=&quot;41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XuL3n4ME2IR6RkP9_sq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xwpPLWoUiy_Uq84OHJf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gPKXFxaUqw5bkfJOz97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XLWou23k2Jop54yJaeq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dNmpvCL0Gq84z2WRvT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v1nK99b0q1o83kwTqZi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XuL3n4ME2IR6RkP9_s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Wwu2ee9EiDOJLCoHEH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xwpPLWoUiy_Uq84OHJ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gPKXFxaUqw5bkfJOz97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XLWou23k2Jop54yJaeq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dNmpvCL0Gq84z2WRvT9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v1nK99b0q1o83kwTqZig"/>
</p:tagLst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272</Words>
  <Application>Microsoft Office PowerPoint</Application>
  <PresentationFormat>Apresentação na tela (4:3)</PresentationFormat>
  <Paragraphs>61</Paragraphs>
  <Slides>16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Estrutura padrão</vt:lpstr>
      <vt:lpstr>think-cell Slide</vt:lpstr>
      <vt:lpstr>Worksheet</vt:lpstr>
      <vt:lpstr>Apresentação do PowerPoint</vt:lpstr>
      <vt:lpstr>Apresentação do PowerPoint</vt:lpstr>
      <vt:lpstr>OPTANTES PELO SIMPLES NACIONAL (mil) Fonte de Dados: Secretaria da Receita Federal</vt:lpstr>
      <vt:lpstr>DISTRIBUIÇÃO DAS EMPRESAS NAS FAIXAS Faixa de receita, valores em mil (R$)  Fonte de Dados: FGV/SEBRAE/SMPE</vt:lpstr>
      <vt:lpstr>DISTRIBUIÇÃO DO FATURAMENTO NAS FAIXAS Faixa de receita, valores em mil (R$) Fonte de Dados: FGV/SEBRAE/SMPE </vt:lpstr>
      <vt:lpstr>% EMPRESAS X % FATURAMENTO NO BRASIL Faixa de receita, valores em milhões (R$)  Fonte de Dados: FGV/SEBRAE/SMPE</vt:lpstr>
      <vt:lpstr>Apresentação do PowerPoint</vt:lpstr>
      <vt:lpstr>PEDIDOS DE  OPÇÃO PELO SIMPLES Meses de Janeiro - 2011 a 2015  Fonte de Dados: Secretaria da Receita Federal – Elaboração: SMPE</vt:lpstr>
      <vt:lpstr>Apresentação do PowerPoint</vt:lpstr>
      <vt:lpstr>RESUMO  Evolução Janeiro a Dezembro – 2014/2013 Fonte de Dados: Secretaria da Receita Federal – Elaboração: SMPE</vt:lpstr>
      <vt:lpstr>Apresentação do PowerPoint</vt:lpstr>
      <vt:lpstr>Desempenho da Micro e Pequena Empresa na Geração Líquida de Empregos Fonte de Dados: FGV/SEBRAE</vt:lpstr>
      <vt:lpstr>Apresentação do PowerPoint</vt:lpstr>
      <vt:lpstr>REVISÃO DAS TABELAS DO SIMPLES</vt:lpstr>
      <vt:lpstr>REVISÃO DAS TABELAS DO SIMPLES</vt:lpstr>
      <vt:lpstr>Apresentação do PowerPoint</vt:lpstr>
    </vt:vector>
  </TitlesOfParts>
  <Company>Baumon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Norman</dc:creator>
  <cp:lastModifiedBy>Samuel Claudio da Silva</cp:lastModifiedBy>
  <cp:revision>327</cp:revision>
  <cp:lastPrinted>2015-02-02T11:59:12Z</cp:lastPrinted>
  <dcterms:created xsi:type="dcterms:W3CDTF">2005-11-05T18:11:03Z</dcterms:created>
  <dcterms:modified xsi:type="dcterms:W3CDTF">2015-02-02T12:08:10Z</dcterms:modified>
</cp:coreProperties>
</file>